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00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6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476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502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2616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271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47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50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44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248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12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2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7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81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86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8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C4D7-915E-4A7F-8693-958E6E1C8385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580323F-EBF8-45CF-9078-53E50FB85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71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5962" y="4617870"/>
            <a:ext cx="5326038" cy="1165196"/>
          </a:xfrm>
        </p:spPr>
        <p:txBody>
          <a:bodyPr>
            <a:normAutofit fontScale="90000"/>
          </a:bodyPr>
          <a:lstStyle/>
          <a:p>
            <a:r>
              <a:rPr lang="en-GB" sz="7200" dirty="0"/>
              <a:t>FINBEL ECG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6600" y="4160158"/>
            <a:ext cx="8915399" cy="2080621"/>
          </a:xfrm>
        </p:spPr>
        <p:txBody>
          <a:bodyPr>
            <a:normAutofit/>
          </a:bodyPr>
          <a:lstStyle/>
          <a:p>
            <a:r>
              <a:rPr lang="en-GB" sz="2400" dirty="0" err="1"/>
              <a:t>Veli-Pekka</a:t>
            </a:r>
            <a:r>
              <a:rPr lang="en-GB" sz="2400" dirty="0"/>
              <a:t> </a:t>
            </a:r>
            <a:r>
              <a:rPr lang="en-GB" sz="2400" dirty="0" err="1"/>
              <a:t>Porrassalmi</a:t>
            </a:r>
            <a:endParaRPr lang="en-GB" sz="2400" dirty="0"/>
          </a:p>
          <a:p>
            <a:r>
              <a:rPr lang="en-GB" sz="2400" dirty="0"/>
              <a:t>Marko </a:t>
            </a:r>
            <a:r>
              <a:rPr lang="en-GB" sz="2400" dirty="0" err="1"/>
              <a:t>Ylikulju</a:t>
            </a:r>
            <a:endParaRPr lang="en-GB" sz="2400" dirty="0"/>
          </a:p>
          <a:p>
            <a:r>
              <a:rPr lang="en-GB" sz="2400" dirty="0" err="1"/>
              <a:t>Chingiz</a:t>
            </a:r>
            <a:r>
              <a:rPr lang="en-GB" sz="2400" dirty="0"/>
              <a:t> </a:t>
            </a:r>
            <a:r>
              <a:rPr lang="en-GB" sz="2400" dirty="0" err="1"/>
              <a:t>Mizambekov</a:t>
            </a:r>
            <a:endParaRPr lang="en-GB" sz="2400" dirty="0"/>
          </a:p>
          <a:p>
            <a:r>
              <a:rPr lang="en-GB" sz="2400" dirty="0"/>
              <a:t>Steven </a:t>
            </a:r>
            <a:r>
              <a:rPr lang="en-GB" sz="2400" dirty="0" err="1"/>
              <a:t>Dijcks</a:t>
            </a: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5858"/>
            <a:ext cx="7315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49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71" y="125277"/>
            <a:ext cx="8142577" cy="46014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0" y="2359719"/>
            <a:ext cx="7142922" cy="37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91395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521" y="151074"/>
            <a:ext cx="11953461" cy="65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8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Front &amp; Back-end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Chingiz</a:t>
            </a:r>
            <a:r>
              <a:rPr lang="en-GB" sz="2800" dirty="0"/>
              <a:t> &amp; Steven</a:t>
            </a:r>
          </a:p>
        </p:txBody>
      </p:sp>
    </p:spTree>
    <p:extLst>
      <p:ext uri="{BB962C8B-B14F-4D97-AF65-F5344CB8AC3E}">
        <p14:creationId xmlns:p14="http://schemas.microsoft.com/office/powerpoint/2010/main" val="352050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FINBEL ECG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MEAN App</a:t>
            </a:r>
          </a:p>
          <a:p>
            <a:r>
              <a:rPr lang="en-GB" sz="2400" dirty="0"/>
              <a:t>Full control over client and server side</a:t>
            </a:r>
          </a:p>
          <a:p>
            <a:r>
              <a:rPr lang="en-GB" sz="2400" dirty="0"/>
              <a:t>App runs on a </a:t>
            </a:r>
            <a:r>
              <a:rPr lang="en-GB" sz="2400" dirty="0" err="1"/>
              <a:t>RPi</a:t>
            </a:r>
            <a:r>
              <a:rPr lang="en-GB" sz="2400" dirty="0"/>
              <a:t> server at home</a:t>
            </a:r>
          </a:p>
        </p:txBody>
      </p:sp>
    </p:spTree>
    <p:extLst>
      <p:ext uri="{BB962C8B-B14F-4D97-AF65-F5344CB8AC3E}">
        <p14:creationId xmlns:p14="http://schemas.microsoft.com/office/powerpoint/2010/main" val="288094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Create profile</a:t>
            </a:r>
          </a:p>
          <a:p>
            <a:r>
              <a:rPr lang="en-GB" sz="2400" dirty="0"/>
              <a:t>Login to personalized dashboard with sessions</a:t>
            </a:r>
          </a:p>
          <a:p>
            <a:r>
              <a:rPr lang="en-GB" sz="2400" dirty="0"/>
              <a:t>User input validation</a:t>
            </a:r>
          </a:p>
          <a:p>
            <a:r>
              <a:rPr lang="en-GB" sz="2400" dirty="0"/>
              <a:t>Feedback on all forms</a:t>
            </a:r>
          </a:p>
          <a:p>
            <a:r>
              <a:rPr lang="en-GB" sz="2400" dirty="0"/>
              <a:t>Contact form to send emails</a:t>
            </a:r>
          </a:p>
          <a:p>
            <a:r>
              <a:rPr lang="en-GB" sz="2400" dirty="0"/>
              <a:t>List of nearby hospitals in Antwerp</a:t>
            </a:r>
          </a:p>
        </p:txBody>
      </p:sp>
    </p:spTree>
    <p:extLst>
      <p:ext uri="{BB962C8B-B14F-4D97-AF65-F5344CB8AC3E}">
        <p14:creationId xmlns:p14="http://schemas.microsoft.com/office/powerpoint/2010/main" val="418555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View profile info</a:t>
            </a:r>
          </a:p>
          <a:p>
            <a:r>
              <a:rPr lang="en-GB" sz="2400" dirty="0"/>
              <a:t>Upload new record (.</a:t>
            </a:r>
            <a:r>
              <a:rPr lang="en-GB" sz="2400" dirty="0" err="1"/>
              <a:t>json</a:t>
            </a:r>
            <a:r>
              <a:rPr lang="en-GB" sz="2400" dirty="0"/>
              <a:t>)</a:t>
            </a:r>
          </a:p>
          <a:p>
            <a:r>
              <a:rPr lang="en-GB" sz="2400" dirty="0"/>
              <a:t>View all the records</a:t>
            </a:r>
          </a:p>
          <a:p>
            <a:r>
              <a:rPr lang="en-GB" sz="2400" dirty="0"/>
              <a:t>Algorithm </a:t>
            </a:r>
            <a:r>
              <a:rPr lang="en-GB" sz="2400" dirty="0" err="1"/>
              <a:t>analyzing</a:t>
            </a:r>
            <a:r>
              <a:rPr lang="en-GB" sz="2400" dirty="0"/>
              <a:t> your records</a:t>
            </a:r>
          </a:p>
          <a:p>
            <a:r>
              <a:rPr lang="en-GB" sz="2400" dirty="0"/>
              <a:t>Button to share your records with a doctor</a:t>
            </a:r>
          </a:p>
        </p:txBody>
      </p:sp>
    </p:spTree>
    <p:extLst>
      <p:ext uri="{BB962C8B-B14F-4D97-AF65-F5344CB8AC3E}">
        <p14:creationId xmlns:p14="http://schemas.microsoft.com/office/powerpoint/2010/main" val="1552603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Original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85900"/>
            <a:ext cx="8915400" cy="5212080"/>
          </a:xfrm>
        </p:spPr>
        <p:txBody>
          <a:bodyPr>
            <a:normAutofit/>
          </a:bodyPr>
          <a:lstStyle/>
          <a:p>
            <a:r>
              <a:rPr lang="en-GB" sz="2400" dirty="0"/>
              <a:t>Hardware</a:t>
            </a:r>
          </a:p>
          <a:p>
            <a:pPr lvl="1"/>
            <a:r>
              <a:rPr lang="en-GB" sz="2200" dirty="0"/>
              <a:t>Device to measure the ECG</a:t>
            </a:r>
          </a:p>
          <a:p>
            <a:r>
              <a:rPr lang="en-GB" sz="2400" dirty="0"/>
              <a:t>Software</a:t>
            </a:r>
          </a:p>
          <a:p>
            <a:pPr lvl="1"/>
            <a:r>
              <a:rPr lang="en-GB" sz="2200" dirty="0"/>
              <a:t>Create account and login to personal space</a:t>
            </a:r>
          </a:p>
          <a:p>
            <a:pPr lvl="1"/>
            <a:r>
              <a:rPr lang="en-GB" sz="2200" dirty="0"/>
              <a:t>Upload ECG</a:t>
            </a:r>
          </a:p>
          <a:p>
            <a:pPr lvl="1"/>
            <a:r>
              <a:rPr lang="en-GB" sz="2200" dirty="0"/>
              <a:t>Display ECG</a:t>
            </a:r>
          </a:p>
          <a:p>
            <a:pPr lvl="1"/>
            <a:r>
              <a:rPr lang="en-GB" sz="2200" dirty="0"/>
              <a:t>Analyse ECG</a:t>
            </a:r>
          </a:p>
          <a:p>
            <a:pPr lvl="1"/>
            <a:r>
              <a:rPr lang="en-GB" sz="2200" dirty="0"/>
              <a:t>Contact product owners </a:t>
            </a:r>
          </a:p>
          <a:p>
            <a:pPr lvl="1"/>
            <a:r>
              <a:rPr lang="en-GB" sz="2200" dirty="0"/>
              <a:t>Share ECG with doctor</a:t>
            </a:r>
          </a:p>
          <a:p>
            <a:pPr lvl="1"/>
            <a:r>
              <a:rPr lang="en-GB" sz="2200" dirty="0"/>
              <a:t>Extra</a:t>
            </a:r>
          </a:p>
          <a:p>
            <a:pPr lvl="2"/>
            <a:r>
              <a:rPr lang="en-GB" sz="2000" dirty="0"/>
              <a:t>List of nearby hospitals in Antwerp</a:t>
            </a:r>
          </a:p>
          <a:p>
            <a:pPr marL="457200" lvl="1" indent="0">
              <a:buNone/>
            </a:pPr>
            <a:endParaRPr lang="en-GB" sz="2200" dirty="0"/>
          </a:p>
          <a:p>
            <a:pPr marL="457200" lvl="1" indent="0">
              <a:buNone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47241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66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Normal ECG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2760028" cy="3777622"/>
          </a:xfrm>
        </p:spPr>
        <p:txBody>
          <a:bodyPr>
            <a:normAutofit/>
          </a:bodyPr>
          <a:lstStyle/>
          <a:p>
            <a:r>
              <a:rPr lang="en-GB" sz="2400" dirty="0"/>
              <a:t>R Peak</a:t>
            </a:r>
          </a:p>
          <a:p>
            <a:r>
              <a:rPr lang="en-GB" sz="2400" dirty="0"/>
              <a:t>QRS Complex</a:t>
            </a:r>
          </a:p>
          <a:p>
            <a:r>
              <a:rPr lang="en-GB" sz="2400" dirty="0"/>
              <a:t>P Wave</a:t>
            </a:r>
          </a:p>
          <a:p>
            <a:r>
              <a:rPr lang="en-GB" sz="2400" dirty="0"/>
              <a:t>P-R Interval</a:t>
            </a:r>
          </a:p>
          <a:p>
            <a:r>
              <a:rPr lang="en-GB" sz="2400" dirty="0"/>
              <a:t>R-R Interval</a:t>
            </a:r>
          </a:p>
          <a:p>
            <a:r>
              <a:rPr lang="en-GB" sz="2400" dirty="0"/>
              <a:t>BPM</a:t>
            </a:r>
          </a:p>
        </p:txBody>
      </p:sp>
      <p:pic>
        <p:nvPicPr>
          <p:cNvPr id="4" name="Picture 2" descr="https://upload.wikimedia.org/wikipedia/commons/thumb/9/9e/SinusRhythmLabels.svg/1200px-SinusRhythmLabel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73685"/>
            <a:ext cx="6408737" cy="632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84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Arrhythmia’s we can detect:</a:t>
            </a:r>
          </a:p>
        </p:txBody>
      </p:sp>
      <p:pic>
        <p:nvPicPr>
          <p:cNvPr id="4" name="Content Placeholder 3" descr="C:\Users\1\AppData\Local\Microsoft\Windows\INetCacheContent.Word\Arrhythmia_Pictur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7260" y="1905001"/>
            <a:ext cx="9727352" cy="459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11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Hardware Device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Veli-Pekka</a:t>
            </a:r>
            <a:r>
              <a:rPr lang="en-GB" sz="2800" dirty="0"/>
              <a:t> &amp; Marko</a:t>
            </a:r>
          </a:p>
        </p:txBody>
      </p:sp>
    </p:spTree>
    <p:extLst>
      <p:ext uri="{BB962C8B-B14F-4D97-AF65-F5344CB8AC3E}">
        <p14:creationId xmlns:p14="http://schemas.microsoft.com/office/powerpoint/2010/main" val="1121966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14" b="-1"/>
          <a:stretch/>
        </p:blipFill>
        <p:spPr>
          <a:xfrm>
            <a:off x="630054" y="146770"/>
            <a:ext cx="10783889" cy="6711230"/>
          </a:xfrm>
          <a:prstGeom prst="rect">
            <a:avLst/>
          </a:prstGeom>
        </p:spPr>
      </p:pic>
      <p:sp>
        <p:nvSpPr>
          <p:cNvPr id="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54611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974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The Circuit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66674" y="1661095"/>
            <a:ext cx="1764791" cy="1282179"/>
            <a:chOff x="1481905" y="35715"/>
            <a:chExt cx="1764791" cy="1282179"/>
          </a:xfrm>
        </p:grpSpPr>
        <p:sp>
          <p:nvSpPr>
            <p:cNvPr id="35" name="Rectangle: Rounded Corners 34"/>
            <p:cNvSpPr/>
            <p:nvPr/>
          </p:nvSpPr>
          <p:spPr>
            <a:xfrm>
              <a:off x="1481905" y="35715"/>
              <a:ext cx="1764791" cy="12821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: Rounded Corners 4"/>
            <p:cNvSpPr txBox="1"/>
            <p:nvPr/>
          </p:nvSpPr>
          <p:spPr>
            <a:xfrm>
              <a:off x="1519459" y="73269"/>
              <a:ext cx="1689683" cy="1207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i-FI" sz="2400" kern="1200" dirty="0" err="1"/>
                <a:t>Amplifier</a:t>
              </a:r>
              <a:endParaRPr lang="fi-FI" sz="2400" kern="12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98750" y="2074540"/>
            <a:ext cx="682335" cy="437668"/>
            <a:chOff x="3513981" y="449160"/>
            <a:chExt cx="682335" cy="437668"/>
          </a:xfrm>
        </p:grpSpPr>
        <p:sp>
          <p:nvSpPr>
            <p:cNvPr id="33" name="Arrow: Right 32"/>
            <p:cNvSpPr/>
            <p:nvPr/>
          </p:nvSpPr>
          <p:spPr>
            <a:xfrm rot="21579684">
              <a:off x="3513981" y="449160"/>
              <a:ext cx="682335" cy="43766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Arrow: Right 6"/>
            <p:cNvSpPr txBox="1"/>
            <p:nvPr/>
          </p:nvSpPr>
          <p:spPr>
            <a:xfrm rot="21579684">
              <a:off x="3513982" y="537082"/>
              <a:ext cx="551035" cy="262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i-FI" sz="1800" kern="12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12926" y="1643683"/>
            <a:ext cx="1764791" cy="1282179"/>
            <a:chOff x="4428157" y="18303"/>
            <a:chExt cx="1764791" cy="1282179"/>
          </a:xfrm>
        </p:grpSpPr>
        <p:sp>
          <p:nvSpPr>
            <p:cNvPr id="31" name="Rectangle: Rounded Corners 30"/>
            <p:cNvSpPr/>
            <p:nvPr/>
          </p:nvSpPr>
          <p:spPr>
            <a:xfrm>
              <a:off x="4428157" y="18303"/>
              <a:ext cx="1764791" cy="12821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: Rounded Corners 8"/>
            <p:cNvSpPr txBox="1"/>
            <p:nvPr/>
          </p:nvSpPr>
          <p:spPr>
            <a:xfrm>
              <a:off x="4465711" y="55857"/>
              <a:ext cx="1689683" cy="1207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i-FI" sz="2400" kern="1200" dirty="0" err="1"/>
                <a:t>Low</a:t>
              </a:r>
              <a:r>
                <a:rPr lang="fi-FI" sz="2400" kern="1200" dirty="0"/>
                <a:t> </a:t>
              </a:r>
              <a:r>
                <a:rPr lang="fi-FI" sz="2400" kern="1200" dirty="0" err="1"/>
                <a:t>pass</a:t>
              </a:r>
              <a:r>
                <a:rPr lang="fi-FI" sz="2400" kern="1200" dirty="0"/>
                <a:t> / </a:t>
              </a:r>
              <a:r>
                <a:rPr lang="fi-FI" sz="2400" kern="1200" dirty="0" err="1"/>
                <a:t>High</a:t>
              </a:r>
              <a:r>
                <a:rPr lang="fi-FI" sz="2400" kern="1200" dirty="0"/>
                <a:t> </a:t>
              </a:r>
              <a:r>
                <a:rPr lang="fi-FI" sz="2400" kern="1200" dirty="0" err="1"/>
                <a:t>pass</a:t>
              </a:r>
              <a:r>
                <a:rPr lang="fi-FI" sz="2400" kern="1200" dirty="0"/>
                <a:t> </a:t>
              </a:r>
              <a:r>
                <a:rPr lang="fi-FI" sz="2400" kern="1200" dirty="0" err="1"/>
                <a:t>filter</a:t>
              </a:r>
              <a:r>
                <a:rPr lang="fi-FI" sz="2400" kern="1200" dirty="0"/>
                <a:t>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84456" y="2056703"/>
            <a:ext cx="589118" cy="437668"/>
            <a:chOff x="6299687" y="431323"/>
            <a:chExt cx="589118" cy="437668"/>
          </a:xfrm>
        </p:grpSpPr>
        <p:sp>
          <p:nvSpPr>
            <p:cNvPr id="29" name="Arrow: Right 28"/>
            <p:cNvSpPr/>
            <p:nvPr/>
          </p:nvSpPr>
          <p:spPr>
            <a:xfrm rot="21575267">
              <a:off x="6299687" y="431323"/>
              <a:ext cx="589118" cy="43766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ow: Right 10"/>
            <p:cNvSpPr txBox="1"/>
            <p:nvPr/>
          </p:nvSpPr>
          <p:spPr>
            <a:xfrm rot="21575267">
              <a:off x="6299689" y="519329"/>
              <a:ext cx="457818" cy="262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i-FI" sz="1800" kern="120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956936" y="1625380"/>
            <a:ext cx="1764791" cy="1282179"/>
            <a:chOff x="6972167" y="0"/>
            <a:chExt cx="1764791" cy="1282179"/>
          </a:xfrm>
        </p:grpSpPr>
        <p:sp>
          <p:nvSpPr>
            <p:cNvPr id="27" name="Rectangle: Rounded Corners 26"/>
            <p:cNvSpPr/>
            <p:nvPr/>
          </p:nvSpPr>
          <p:spPr>
            <a:xfrm>
              <a:off x="6972167" y="0"/>
              <a:ext cx="1764791" cy="12821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12"/>
            <p:cNvSpPr txBox="1"/>
            <p:nvPr/>
          </p:nvSpPr>
          <p:spPr>
            <a:xfrm>
              <a:off x="7009721" y="37554"/>
              <a:ext cx="1689683" cy="1207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i-FI" sz="2400" kern="1200" dirty="0" err="1"/>
                <a:t>Summing</a:t>
              </a:r>
              <a:r>
                <a:rPr lang="fi-FI" sz="2400" kern="1200" dirty="0"/>
                <a:t> </a:t>
              </a:r>
              <a:r>
                <a:rPr lang="fi-FI" sz="2400" kern="1200" dirty="0" err="1"/>
                <a:t>amplifier</a:t>
              </a:r>
              <a:endParaRPr lang="fi-FI" sz="2400" kern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36648" y="3054647"/>
            <a:ext cx="409014" cy="779992"/>
            <a:chOff x="7651879" y="1429267"/>
            <a:chExt cx="409014" cy="779992"/>
          </a:xfrm>
        </p:grpSpPr>
        <p:sp>
          <p:nvSpPr>
            <p:cNvPr id="25" name="Arrow: Right 24"/>
            <p:cNvSpPr/>
            <p:nvPr/>
          </p:nvSpPr>
          <p:spPr>
            <a:xfrm rot="5303943" flipV="1">
              <a:off x="7466390" y="1614756"/>
              <a:ext cx="779992" cy="4090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Arrow: Right 14"/>
            <p:cNvSpPr txBox="1"/>
            <p:nvPr/>
          </p:nvSpPr>
          <p:spPr>
            <a:xfrm rot="16103943">
              <a:off x="7526028" y="1635231"/>
              <a:ext cx="657288" cy="2454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i-FI" sz="1700" kern="12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60535" y="3950440"/>
            <a:ext cx="1764791" cy="1282179"/>
            <a:chOff x="6975766" y="2325060"/>
            <a:chExt cx="1764791" cy="1282179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6975766" y="2325060"/>
              <a:ext cx="1764791" cy="12821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16"/>
            <p:cNvSpPr txBox="1"/>
            <p:nvPr/>
          </p:nvSpPr>
          <p:spPr>
            <a:xfrm>
              <a:off x="7013320" y="2362614"/>
              <a:ext cx="1689683" cy="1207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i-FI" sz="2400" kern="1200" dirty="0"/>
                <a:t>RC </a:t>
              </a:r>
              <a:r>
                <a:rPr lang="fi-FI" sz="2400" kern="1200" dirty="0" err="1"/>
                <a:t>filter</a:t>
              </a:r>
              <a:endParaRPr lang="fi-FI" sz="24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91949" y="4368594"/>
            <a:ext cx="530871" cy="437668"/>
            <a:chOff x="6307180" y="2743214"/>
            <a:chExt cx="530871" cy="437668"/>
          </a:xfrm>
        </p:grpSpPr>
        <p:sp>
          <p:nvSpPr>
            <p:cNvPr id="21" name="Arrow: Right 20"/>
            <p:cNvSpPr/>
            <p:nvPr/>
          </p:nvSpPr>
          <p:spPr>
            <a:xfrm rot="10810969">
              <a:off x="6307180" y="2743214"/>
              <a:ext cx="530871" cy="43766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18"/>
            <p:cNvSpPr txBox="1"/>
            <p:nvPr/>
          </p:nvSpPr>
          <p:spPr>
            <a:xfrm rot="21610969">
              <a:off x="6438480" y="2830957"/>
              <a:ext cx="399571" cy="262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i-FI" sz="1800" kern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12926" y="3942311"/>
            <a:ext cx="1764791" cy="1282179"/>
            <a:chOff x="4428157" y="2316931"/>
            <a:chExt cx="1764791" cy="1282179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4428157" y="2316931"/>
              <a:ext cx="1764791" cy="12821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20"/>
            <p:cNvSpPr txBox="1"/>
            <p:nvPr/>
          </p:nvSpPr>
          <p:spPr>
            <a:xfrm>
              <a:off x="4465711" y="2354485"/>
              <a:ext cx="1689683" cy="1207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i-FI" sz="2400" kern="1200" dirty="0"/>
                <a:t>A/D </a:t>
              </a:r>
              <a:r>
                <a:rPr lang="fi-FI" sz="2400" kern="1200" dirty="0" err="1"/>
                <a:t>conversion</a:t>
              </a:r>
              <a:endParaRPr lang="fi-FI" sz="2400" kern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18665" y="4355160"/>
            <a:ext cx="985955" cy="437668"/>
            <a:chOff x="3333896" y="2729780"/>
            <a:chExt cx="985955" cy="437668"/>
          </a:xfrm>
        </p:grpSpPr>
        <p:sp>
          <p:nvSpPr>
            <p:cNvPr id="17" name="Arrow: Right 16"/>
            <p:cNvSpPr/>
            <p:nvPr/>
          </p:nvSpPr>
          <p:spPr>
            <a:xfrm rot="10821796">
              <a:off x="3333896" y="2729780"/>
              <a:ext cx="985955" cy="43766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22"/>
            <p:cNvSpPr txBox="1"/>
            <p:nvPr/>
          </p:nvSpPr>
          <p:spPr>
            <a:xfrm rot="21621796">
              <a:off x="3465195" y="2817730"/>
              <a:ext cx="854655" cy="262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i-FI" sz="1800" kern="12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80594" y="3923720"/>
            <a:ext cx="1764791" cy="1282179"/>
            <a:chOff x="1495825" y="2298340"/>
            <a:chExt cx="1764791" cy="1282179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1495825" y="2298340"/>
              <a:ext cx="1764791" cy="12821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24"/>
            <p:cNvSpPr txBox="1"/>
            <p:nvPr/>
          </p:nvSpPr>
          <p:spPr>
            <a:xfrm>
              <a:off x="1533379" y="2335894"/>
              <a:ext cx="1689683" cy="1207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i-FI" sz="2400" kern="1200" dirty="0"/>
                <a:t>SD </a:t>
              </a:r>
              <a:r>
                <a:rPr lang="fi-FI" sz="2400" kern="1200" dirty="0" err="1"/>
                <a:t>card</a:t>
              </a:r>
              <a:endParaRPr lang="fi-FI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284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11047" r="7738" b="4858"/>
          <a:stretch/>
        </p:blipFill>
        <p:spPr>
          <a:xfrm>
            <a:off x="2194558" y="123371"/>
            <a:ext cx="8027127" cy="66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8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032" y="1905000"/>
            <a:ext cx="9212580" cy="4768222"/>
          </a:xfrm>
        </p:spPr>
        <p:txBody>
          <a:bodyPr>
            <a:normAutofit/>
          </a:bodyPr>
          <a:lstStyle/>
          <a:p>
            <a:r>
              <a:rPr lang="en-US" sz="2200" dirty="0"/>
              <a:t>2x INA128-instrumentation amplifiers</a:t>
            </a:r>
          </a:p>
          <a:p>
            <a:r>
              <a:rPr lang="en-US" sz="2200" dirty="0"/>
              <a:t>Gain(Au) = ~107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3x Electrodes</a:t>
            </a:r>
          </a:p>
          <a:p>
            <a:pPr lvl="1"/>
            <a:r>
              <a:rPr lang="en-US" sz="2200" dirty="0"/>
              <a:t>Lead(1)</a:t>
            </a:r>
          </a:p>
          <a:p>
            <a:pPr lvl="1"/>
            <a:r>
              <a:rPr lang="en-US" sz="2200" dirty="0"/>
              <a:t>Lead(2)</a:t>
            </a:r>
          </a:p>
          <a:p>
            <a:pPr lvl="1"/>
            <a:r>
              <a:rPr lang="en-US" sz="2200" dirty="0"/>
              <a:t>Lead(ref)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2x ECG signal outputs</a:t>
            </a:r>
          </a:p>
          <a:p>
            <a:pPr lvl="1"/>
            <a:r>
              <a:rPr lang="en-US" sz="2200" dirty="0"/>
              <a:t>U(o1)</a:t>
            </a:r>
          </a:p>
          <a:p>
            <a:pPr lvl="1"/>
            <a:r>
              <a:rPr lang="en-US" sz="2200" dirty="0"/>
              <a:t>U(o2)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31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4" t="31619" r="6296" b="44666"/>
          <a:stretch/>
        </p:blipFill>
        <p:spPr>
          <a:xfrm>
            <a:off x="5298888" y="1905000"/>
            <a:ext cx="6679752" cy="2674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Bandpass filter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1295401" y="2556932"/>
            <a:ext cx="6979919" cy="3318936"/>
          </a:xfrm>
        </p:spPr>
        <p:txBody>
          <a:bodyPr>
            <a:normAutofit/>
          </a:bodyPr>
          <a:lstStyle/>
          <a:p>
            <a:r>
              <a:rPr lang="en-US" sz="2400" dirty="0"/>
              <a:t>Pass band 0,3Hz … 50Hz</a:t>
            </a:r>
          </a:p>
          <a:p>
            <a:r>
              <a:rPr lang="en-US" sz="2400" dirty="0"/>
              <a:t>LF353N </a:t>
            </a:r>
            <a:r>
              <a:rPr lang="en-US" sz="2400" dirty="0" err="1"/>
              <a:t>opamp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First part low rejection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Second part high rejection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495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Summing amplifier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Purpose to raise the voltage level</a:t>
            </a:r>
          </a:p>
          <a:p>
            <a:pPr lvl="1"/>
            <a:r>
              <a:rPr lang="en-US" sz="2400" dirty="0"/>
              <a:t>ECG signal &gt;0V</a:t>
            </a:r>
          </a:p>
          <a:p>
            <a:pPr lvl="1"/>
            <a:r>
              <a:rPr lang="en-US" sz="2400" dirty="0"/>
              <a:t>Enables the A/D conversion on Arduino MCUs’</a:t>
            </a:r>
          </a:p>
        </p:txBody>
      </p:sp>
      <p:pic>
        <p:nvPicPr>
          <p:cNvPr id="5" name="Kuva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55905" r="43102" b="19809"/>
          <a:stretch/>
        </p:blipFill>
        <p:spPr>
          <a:xfrm>
            <a:off x="7520441" y="2923093"/>
            <a:ext cx="3984171" cy="298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kstiruutu 5"/>
          <p:cNvSpPr txBox="1"/>
          <p:nvPr/>
        </p:nvSpPr>
        <p:spPr>
          <a:xfrm>
            <a:off x="9182896" y="3276600"/>
            <a:ext cx="118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LM741</a:t>
            </a:r>
          </a:p>
        </p:txBody>
      </p:sp>
    </p:spTree>
    <p:extLst>
      <p:ext uri="{BB962C8B-B14F-4D97-AF65-F5344CB8AC3E}">
        <p14:creationId xmlns:p14="http://schemas.microsoft.com/office/powerpoint/2010/main" val="4512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RC lowpass filter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1295401" y="2556932"/>
            <a:ext cx="8956430" cy="3318936"/>
          </a:xfrm>
        </p:spPr>
        <p:txBody>
          <a:bodyPr/>
          <a:lstStyle/>
          <a:p>
            <a:r>
              <a:rPr lang="en-US" sz="3200" dirty="0"/>
              <a:t>Removing noise before A/D conversion</a:t>
            </a:r>
          </a:p>
          <a:p>
            <a:r>
              <a:rPr lang="en-US" sz="3200" dirty="0"/>
              <a:t>Cut-off frequency&gt;40,8Hz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753" r="3389" b="5678"/>
          <a:stretch/>
        </p:blipFill>
        <p:spPr>
          <a:xfrm>
            <a:off x="2010278" y="1347924"/>
            <a:ext cx="8866129" cy="5052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010279" y="595960"/>
            <a:ext cx="9601196" cy="1303867"/>
          </a:xfrm>
        </p:spPr>
        <p:txBody>
          <a:bodyPr>
            <a:noAutofit/>
          </a:bodyPr>
          <a:lstStyle/>
          <a:p>
            <a:r>
              <a:rPr lang="en-US" sz="4400" dirty="0"/>
              <a:t>Flowchart of Firmware Simplified</a:t>
            </a:r>
          </a:p>
        </p:txBody>
      </p:sp>
    </p:spTree>
    <p:extLst>
      <p:ext uri="{BB962C8B-B14F-4D97-AF65-F5344CB8AC3E}">
        <p14:creationId xmlns:p14="http://schemas.microsoft.com/office/powerpoint/2010/main" val="172727264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142</TotalTime>
  <Words>247</Words>
  <Application>Microsoft Office PowerPoint</Application>
  <PresentationFormat>Widescreen</PresentationFormat>
  <Paragraphs>79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Wisp</vt:lpstr>
      <vt:lpstr>FINBEL ECG</vt:lpstr>
      <vt:lpstr>Hardware Device</vt:lpstr>
      <vt:lpstr>The Circuit</vt:lpstr>
      <vt:lpstr>PowerPoint Presentation</vt:lpstr>
      <vt:lpstr>Amplifier</vt:lpstr>
      <vt:lpstr>Bandpass filter</vt:lpstr>
      <vt:lpstr>Summing amplifier</vt:lpstr>
      <vt:lpstr>RC lowpass filter</vt:lpstr>
      <vt:lpstr>Flowchart of Firmware Simplified</vt:lpstr>
      <vt:lpstr>PowerPoint Presentation</vt:lpstr>
      <vt:lpstr>PowerPoint Presentation</vt:lpstr>
      <vt:lpstr>Front &amp; Back-end Website</vt:lpstr>
      <vt:lpstr>FINBEL ECG App</vt:lpstr>
      <vt:lpstr>General Features</vt:lpstr>
      <vt:lpstr>Personal Dashboard</vt:lpstr>
      <vt:lpstr>Original Goals</vt:lpstr>
      <vt:lpstr>Algorithm</vt:lpstr>
      <vt:lpstr>Normal ECG</vt:lpstr>
      <vt:lpstr>Arrhythmia’s we can detect:</vt:lpstr>
      <vt:lpstr>PowerPoint Presentation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FINBEL ECG</dc:title>
  <dc:creator>1</dc:creator>
  <cp:lastModifiedBy>1</cp:lastModifiedBy>
  <cp:revision>28</cp:revision>
  <dcterms:created xsi:type="dcterms:W3CDTF">2017-05-23T17:47:27Z</dcterms:created>
  <dcterms:modified xsi:type="dcterms:W3CDTF">2017-05-23T20:10:09Z</dcterms:modified>
</cp:coreProperties>
</file>